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541" r:id="rId2"/>
    <p:sldId id="540" r:id="rId3"/>
    <p:sldId id="542" r:id="rId4"/>
    <p:sldId id="543" r:id="rId5"/>
    <p:sldId id="544" r:id="rId6"/>
    <p:sldId id="260" r:id="rId7"/>
    <p:sldId id="261" r:id="rId8"/>
    <p:sldId id="419" r:id="rId9"/>
    <p:sldId id="421" r:id="rId10"/>
    <p:sldId id="424" r:id="rId11"/>
    <p:sldId id="425" r:id="rId12"/>
    <p:sldId id="426" r:id="rId13"/>
    <p:sldId id="428" r:id="rId14"/>
    <p:sldId id="279" r:id="rId15"/>
    <p:sldId id="318" r:id="rId16"/>
    <p:sldId id="432" r:id="rId17"/>
    <p:sldId id="286" r:id="rId18"/>
    <p:sldId id="433" r:id="rId19"/>
    <p:sldId id="440" r:id="rId20"/>
    <p:sldId id="444" r:id="rId21"/>
    <p:sldId id="321" r:id="rId22"/>
    <p:sldId id="448" r:id="rId23"/>
    <p:sldId id="450" r:id="rId24"/>
    <p:sldId id="547" r:id="rId25"/>
    <p:sldId id="455" r:id="rId26"/>
    <p:sldId id="297" r:id="rId27"/>
    <p:sldId id="460" r:id="rId28"/>
    <p:sldId id="467" r:id="rId29"/>
    <p:sldId id="502" r:id="rId30"/>
    <p:sldId id="470" r:id="rId31"/>
    <p:sldId id="471" r:id="rId32"/>
    <p:sldId id="472" r:id="rId33"/>
    <p:sldId id="474" r:id="rId34"/>
    <p:sldId id="507" r:id="rId35"/>
    <p:sldId id="508" r:id="rId36"/>
    <p:sldId id="509" r:id="rId37"/>
    <p:sldId id="529" r:id="rId38"/>
    <p:sldId id="516" r:id="rId39"/>
    <p:sldId id="517" r:id="rId40"/>
    <p:sldId id="518" r:id="rId41"/>
    <p:sldId id="549" r:id="rId42"/>
    <p:sldId id="548" r:id="rId43"/>
    <p:sldId id="368" r:id="rId44"/>
    <p:sldId id="545" r:id="rId45"/>
    <p:sldId id="546" r:id="rId46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53FD-131A-4933-8B10-B9AAFFCCE78E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9D08-B1E0-4FF6-A1F1-C3AB20D515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75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8D2F-A26A-4BAB-A6D4-FEEC4A29CA48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268A-519B-469A-A72D-4D5069902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773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D0A8A-40C2-4376-9AE7-9E97E4C130FF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268A-519B-469A-A72D-4D506990232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6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2" indent="0" algn="ctr">
              <a:buNone/>
              <a:defRPr sz="1600"/>
            </a:lvl5pPr>
            <a:lvl6pPr marL="2285965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0" indent="0" algn="ctr">
              <a:buNone/>
              <a:defRPr sz="1600"/>
            </a:lvl8pPr>
            <a:lvl9pPr marL="3657544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C36-BF7B-4B37-9795-9CBB64C6A25B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38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B394-6974-4933-B18F-174B453E3DD0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0FB-F037-4551-A04B-F2C6EF654AE0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5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9C0C-1332-442B-B5E0-F3754FAF371B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303-0F32-431A-B174-05C6C7647A90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46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9B54-EF3E-4BC1-8FD4-B12028217BFD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3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9" indent="0">
              <a:buNone/>
              <a:defRPr sz="1600" b="1"/>
            </a:lvl4pPr>
            <a:lvl5pPr marL="1828772" indent="0">
              <a:buNone/>
              <a:defRPr sz="1600" b="1"/>
            </a:lvl5pPr>
            <a:lvl6pPr marL="2285965" indent="0">
              <a:buNone/>
              <a:defRPr sz="1600" b="1"/>
            </a:lvl6pPr>
            <a:lvl7pPr marL="2743158" indent="0">
              <a:buNone/>
              <a:defRPr sz="1600" b="1"/>
            </a:lvl7pPr>
            <a:lvl8pPr marL="3200350" indent="0">
              <a:buNone/>
              <a:defRPr sz="1600" b="1"/>
            </a:lvl8pPr>
            <a:lvl9pPr marL="365754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9" indent="0">
              <a:buNone/>
              <a:defRPr sz="1600" b="1"/>
            </a:lvl4pPr>
            <a:lvl5pPr marL="1828772" indent="0">
              <a:buNone/>
              <a:defRPr sz="1600" b="1"/>
            </a:lvl5pPr>
            <a:lvl6pPr marL="2285965" indent="0">
              <a:buNone/>
              <a:defRPr sz="1600" b="1"/>
            </a:lvl6pPr>
            <a:lvl7pPr marL="2743158" indent="0">
              <a:buNone/>
              <a:defRPr sz="1600" b="1"/>
            </a:lvl7pPr>
            <a:lvl8pPr marL="3200350" indent="0">
              <a:buNone/>
              <a:defRPr sz="1600" b="1"/>
            </a:lvl8pPr>
            <a:lvl9pPr marL="365754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D91C-C413-4B44-8E85-F663F3D3A6D9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64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A95-BB4E-4F0B-AAEE-626FEDFDC995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1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3F5-D319-4E0E-9F19-A47F8673B025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28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6" indent="0">
              <a:buNone/>
              <a:defRPr sz="1200"/>
            </a:lvl3pPr>
            <a:lvl4pPr marL="1371579" indent="0">
              <a:buNone/>
              <a:defRPr sz="1000"/>
            </a:lvl4pPr>
            <a:lvl5pPr marL="1828772" indent="0">
              <a:buNone/>
              <a:defRPr sz="1000"/>
            </a:lvl5pPr>
            <a:lvl6pPr marL="2285965" indent="0">
              <a:buNone/>
              <a:defRPr sz="1000"/>
            </a:lvl6pPr>
            <a:lvl7pPr marL="2743158" indent="0">
              <a:buNone/>
              <a:defRPr sz="1000"/>
            </a:lvl7pPr>
            <a:lvl8pPr marL="3200350" indent="0">
              <a:buNone/>
              <a:defRPr sz="1000"/>
            </a:lvl8pPr>
            <a:lvl9pPr marL="365754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6C57-1515-4811-B9E1-15C80985AC41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2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6" indent="0">
              <a:buNone/>
              <a:defRPr sz="2400"/>
            </a:lvl3pPr>
            <a:lvl4pPr marL="1371579" indent="0">
              <a:buNone/>
              <a:defRPr sz="2000"/>
            </a:lvl4pPr>
            <a:lvl5pPr marL="1828772" indent="0">
              <a:buNone/>
              <a:defRPr sz="2000"/>
            </a:lvl5pPr>
            <a:lvl6pPr marL="2285965" indent="0">
              <a:buNone/>
              <a:defRPr sz="2000"/>
            </a:lvl6pPr>
            <a:lvl7pPr marL="2743158" indent="0">
              <a:buNone/>
              <a:defRPr sz="2000"/>
            </a:lvl7pPr>
            <a:lvl8pPr marL="3200350" indent="0">
              <a:buNone/>
              <a:defRPr sz="2000"/>
            </a:lvl8pPr>
            <a:lvl9pPr marL="3657544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3" indent="0">
              <a:buNone/>
              <a:defRPr sz="1400"/>
            </a:lvl2pPr>
            <a:lvl3pPr marL="914386" indent="0">
              <a:buNone/>
              <a:defRPr sz="1200"/>
            </a:lvl3pPr>
            <a:lvl4pPr marL="1371579" indent="0">
              <a:buNone/>
              <a:defRPr sz="1000"/>
            </a:lvl4pPr>
            <a:lvl5pPr marL="1828772" indent="0">
              <a:buNone/>
              <a:defRPr sz="1000"/>
            </a:lvl5pPr>
            <a:lvl6pPr marL="2285965" indent="0">
              <a:buNone/>
              <a:defRPr sz="1000"/>
            </a:lvl6pPr>
            <a:lvl7pPr marL="2743158" indent="0">
              <a:buNone/>
              <a:defRPr sz="1000"/>
            </a:lvl7pPr>
            <a:lvl8pPr marL="3200350" indent="0">
              <a:buNone/>
              <a:defRPr sz="1000"/>
            </a:lvl8pPr>
            <a:lvl9pPr marL="365754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10-1D1C-4D94-B9B9-6970076546F3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B19A-7176-427C-B334-AB049ED8A0F6}" type="datetime1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0996-0021-489E-9678-48E7982C6D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60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l" defTabSz="9143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9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3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5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8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2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4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7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0" indent="-228596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5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Invent&#225;rio%20Patrimoni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Balan&#231;o%20Patrimonial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ovimenta&#231;&#227;o%20Financeir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ovimenta&#231;&#227;o%20Econ&#244;mica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Desenvolvimento%20e%20Desempenho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usto%20de%20Produ&#231;&#227;o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61975"/>
            <a:ext cx="659130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7" y="88137"/>
            <a:ext cx="8997354" cy="5552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1181" y="4198038"/>
            <a:ext cx="1322024" cy="116778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165DB20B-757A-4007-A7F5-468AA3E1C99E}" type="slidenum">
              <a:rPr lang="pt-BR" sz="2000" smtClean="0">
                <a:solidFill>
                  <a:schemeClr val="tx1"/>
                </a:solidFill>
              </a:rPr>
              <a:pPr algn="l"/>
              <a:t>10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7" y="88137"/>
            <a:ext cx="8997354" cy="5552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81340" y="4220072"/>
            <a:ext cx="1322024" cy="116778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165DB20B-757A-4007-A7F5-468AA3E1C99E}" type="slidenum">
              <a:rPr lang="pt-BR" sz="2000" smtClean="0">
                <a:solidFill>
                  <a:schemeClr val="tx1"/>
                </a:solidFill>
              </a:rPr>
              <a:pPr algn="l"/>
              <a:t>11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31B6BBC4-B9E1-4A08-8EA2-A4D6E061721F}" type="slidenum">
              <a:rPr lang="pt-BR" sz="2000" smtClean="0">
                <a:solidFill>
                  <a:schemeClr val="tx1"/>
                </a:solidFill>
              </a:rPr>
              <a:pPr algn="l"/>
              <a:t>12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88136"/>
            <a:ext cx="8989763" cy="554781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3036" y="2942115"/>
            <a:ext cx="1322024" cy="1156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27273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58286EAF-0C4B-4D85-BB93-897AF9414747}" type="slidenum">
              <a:rPr lang="pt-BR" sz="2000" smtClean="0">
                <a:solidFill>
                  <a:schemeClr val="tx1"/>
                </a:solidFill>
              </a:rPr>
              <a:pPr algn="l"/>
              <a:t>13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8" y="66095"/>
            <a:ext cx="9041984" cy="558004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10218" y="2942115"/>
            <a:ext cx="1322024" cy="1156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6115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B978B7EC-A814-4C35-B8F8-E6C93933FC23}" type="slidenum">
              <a:rPr lang="pt-BR" sz="2000" smtClean="0">
                <a:solidFill>
                  <a:schemeClr val="tx1"/>
                </a:solidFill>
              </a:rPr>
              <a:pPr algn="l"/>
              <a:t>14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76" y="101258"/>
            <a:ext cx="8917071" cy="54962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80060" y="2916477"/>
            <a:ext cx="1322024" cy="1156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18415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28B681EE-1E1D-4BD3-9735-4953BF9A2163}" type="slidenum">
              <a:rPr lang="pt-BR" sz="2000" smtClean="0">
                <a:solidFill>
                  <a:schemeClr val="tx1"/>
                </a:solidFill>
              </a:rPr>
              <a:pPr algn="l"/>
              <a:t>15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89014"/>
            <a:ext cx="8967730" cy="55342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39764" y="2916477"/>
            <a:ext cx="1322024" cy="1156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7587679" y="1573363"/>
            <a:ext cx="1231581" cy="1156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2" name="Retângulo 1"/>
          <p:cNvSpPr/>
          <p:nvPr/>
        </p:nvSpPr>
        <p:spPr>
          <a:xfrm>
            <a:off x="623842" y="3631962"/>
            <a:ext cx="3264493" cy="769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3" action="ppaction://hlinkfile"/>
              </a:rPr>
              <a:t>Relatório Inventário Inicial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4" action="ppaction://hlinkfile"/>
              </a:rPr>
              <a:t>Relatório Balanço Patrimonial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0131964-32A6-4103-9C21-2AE3E92689CD}" type="slidenum">
              <a:rPr lang="pt-BR" sz="2000" smtClean="0">
                <a:solidFill>
                  <a:schemeClr val="tx1"/>
                </a:solidFill>
              </a:rPr>
              <a:pPr algn="l"/>
              <a:t>16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5" y="89014"/>
            <a:ext cx="8967730" cy="55342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86448" y="2886697"/>
            <a:ext cx="1368459" cy="122383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Retângulo 5"/>
          <p:cNvSpPr/>
          <p:nvPr/>
        </p:nvSpPr>
        <p:spPr>
          <a:xfrm>
            <a:off x="2776251" y="1620091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758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0131964-32A6-4103-9C21-2AE3E92689CD}" type="slidenum">
              <a:rPr lang="pt-BR" sz="2000" smtClean="0">
                <a:solidFill>
                  <a:schemeClr val="tx1"/>
                </a:solidFill>
              </a:rPr>
              <a:pPr algn="l"/>
              <a:t>17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daniel.tavares\Documents\Agronegócios NRC 2016\Piscicultura\Curso Piscicultura Final 28-05-16\ficha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3" y="683649"/>
            <a:ext cx="6938958" cy="565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0131964-32A6-4103-9C21-2AE3E92689CD}" type="slidenum">
              <a:rPr lang="pt-BR" sz="2000" smtClean="0">
                <a:solidFill>
                  <a:schemeClr val="tx1"/>
                </a:solidFill>
              </a:rPr>
              <a:pPr algn="l"/>
              <a:t>18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89012"/>
            <a:ext cx="9013784" cy="556264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76251" y="1620091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4660135" y="2952520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7" name="Retângulo 6"/>
          <p:cNvSpPr/>
          <p:nvPr/>
        </p:nvSpPr>
        <p:spPr>
          <a:xfrm>
            <a:off x="3205926" y="4216491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7158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D78D3DF9-083B-41B3-9705-29C7B2D81558}" type="slidenum">
              <a:rPr lang="pt-BR" sz="2000" smtClean="0">
                <a:solidFill>
                  <a:schemeClr val="tx1"/>
                </a:solidFill>
              </a:rPr>
              <a:pPr algn="l"/>
              <a:t>19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89011"/>
            <a:ext cx="8989764" cy="55342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67705" y="1604079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4660135" y="4209862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685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5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39937"/>
          </a:xfrm>
        </p:spPr>
        <p:txBody>
          <a:bodyPr/>
          <a:lstStyle/>
          <a:p>
            <a:r>
              <a:rPr lang="pt-BR" altLang="pt-BR" sz="4800" b="1" dirty="0" smtClean="0"/>
              <a:t>SOFTWARE DE GESTÃO PARA AQUICULTURA</a:t>
            </a:r>
          </a:p>
        </p:txBody>
      </p:sp>
      <p:sp>
        <p:nvSpPr>
          <p:cNvPr id="3075" name="Subtítulo 6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pt-BR" altLang="pt-BR" sz="4400" b="1" dirty="0" smtClean="0"/>
              <a:t>Piscicultura</a:t>
            </a:r>
          </a:p>
        </p:txBody>
      </p:sp>
    </p:spTree>
    <p:extLst>
      <p:ext uri="{BB962C8B-B14F-4D97-AF65-F5344CB8AC3E}">
        <p14:creationId xmlns:p14="http://schemas.microsoft.com/office/powerpoint/2010/main" val="27336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82214"/>
            <a:ext cx="8989764" cy="5547816"/>
          </a:xfrm>
          <a:prstGeom prst="rect">
            <a:avLst/>
          </a:prstGeom>
        </p:spPr>
      </p:pic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8CAB281A-9DF6-4D54-B39B-CBF4C08BBEB6}" type="slidenum">
              <a:rPr lang="pt-BR" sz="2000" smtClean="0">
                <a:solidFill>
                  <a:schemeClr val="tx1"/>
                </a:solidFill>
              </a:rPr>
              <a:pPr algn="l"/>
              <a:t>20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67705" y="1604079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6121466" y="2927993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446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00A65705-C476-467F-9372-BF466B299117}" type="slidenum">
              <a:rPr lang="pt-BR" sz="2000" smtClean="0">
                <a:solidFill>
                  <a:schemeClr val="tx1"/>
                </a:solidFill>
              </a:rPr>
              <a:pPr algn="l"/>
              <a:t>21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1" y="78690"/>
            <a:ext cx="9012657" cy="556194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672991" y="1610094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9" name="Retângulo 8"/>
          <p:cNvSpPr/>
          <p:nvPr/>
        </p:nvSpPr>
        <p:spPr>
          <a:xfrm>
            <a:off x="5997552" y="2934008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8" name="Retângulo 7"/>
          <p:cNvSpPr/>
          <p:nvPr/>
        </p:nvSpPr>
        <p:spPr>
          <a:xfrm>
            <a:off x="623842" y="3631962"/>
            <a:ext cx="3700330" cy="769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3" action="ppaction://hlinkfile"/>
              </a:rPr>
              <a:t>Relatório  Movimentação Financeira</a:t>
            </a:r>
            <a:endParaRPr lang="pt-BR" sz="1600" b="1" dirty="0" smtClean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00A65705-C476-467F-9372-BF466B299117}" type="slidenum">
              <a:rPr lang="pt-BR" sz="2000" smtClean="0">
                <a:solidFill>
                  <a:schemeClr val="tx1"/>
                </a:solidFill>
              </a:rPr>
              <a:pPr algn="l"/>
              <a:t>22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72075"/>
            <a:ext cx="8978747" cy="55410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87875" y="1597446"/>
            <a:ext cx="1157232" cy="111270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42122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daniel.tavares\Documents\Agronegócios NRC 2016\Piscicultura\Curso Piscicultura Final 28-05-16\fichas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" y="811767"/>
            <a:ext cx="8633033" cy="50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00A65705-C476-467F-9372-BF466B299117}" type="slidenum">
              <a:rPr lang="pt-BR" sz="2000" smtClean="0">
                <a:solidFill>
                  <a:schemeClr val="tx1"/>
                </a:solidFill>
              </a:rPr>
              <a:pPr algn="l"/>
              <a:t>23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4456" y="5434195"/>
            <a:ext cx="1275891" cy="34004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7101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00A65705-C476-467F-9372-BF466B299117}" type="slidenum">
              <a:rPr lang="pt-BR" sz="2000" smtClean="0">
                <a:solidFill>
                  <a:schemeClr val="tx1"/>
                </a:solidFill>
              </a:rPr>
              <a:pPr algn="l"/>
              <a:t>24</a:t>
            </a:fld>
            <a:r>
              <a:rPr lang="pt-BR" sz="2000" dirty="0" smtClean="0">
                <a:solidFill>
                  <a:schemeClr val="tx1"/>
                </a:solidFill>
              </a:rPr>
              <a:t>E3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8" y="77119"/>
            <a:ext cx="9041984" cy="55800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72991" y="1610094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7" name="Retângulo 6"/>
          <p:cNvSpPr/>
          <p:nvPr/>
        </p:nvSpPr>
        <p:spPr>
          <a:xfrm>
            <a:off x="5997552" y="2934008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8" name="Retângulo 7"/>
          <p:cNvSpPr/>
          <p:nvPr/>
        </p:nvSpPr>
        <p:spPr>
          <a:xfrm>
            <a:off x="623842" y="3631962"/>
            <a:ext cx="3700330" cy="769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3" action="ppaction://hlinkfile"/>
              </a:rPr>
              <a:t>Relatório  Movimentação Econômica</a:t>
            </a:r>
            <a:endParaRPr lang="pt-BR" sz="1600" b="1" dirty="0" smtClean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7C88A106-4C12-4C3E-8390-5DC964D7CC33}" type="slidenum">
              <a:rPr lang="pt-BR" sz="2000" smtClean="0">
                <a:solidFill>
                  <a:schemeClr val="tx1"/>
                </a:solidFill>
              </a:rPr>
              <a:pPr algn="l"/>
              <a:t>25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2" y="89012"/>
            <a:ext cx="8995930" cy="555162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4711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6048827" y="2951100"/>
            <a:ext cx="1322024" cy="114575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365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7" y="83660"/>
            <a:ext cx="8985078" cy="55449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517096" y="2930488"/>
            <a:ext cx="1327108" cy="115677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A59F081-ED99-4F51-A5C3-3C3573E220DE}" type="slidenum">
              <a:rPr lang="pt-BR" sz="2000" smtClean="0">
                <a:solidFill>
                  <a:schemeClr val="tx1"/>
                </a:solidFill>
              </a:rPr>
              <a:pPr algn="l"/>
              <a:t>26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4711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18076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A59F081-ED99-4F51-A5C3-3C3573E220DE}" type="slidenum">
              <a:rPr lang="pt-BR" sz="2000" smtClean="0">
                <a:solidFill>
                  <a:schemeClr val="tx1"/>
                </a:solidFill>
              </a:rPr>
              <a:pPr algn="l"/>
              <a:t>27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4" y="88135"/>
            <a:ext cx="9015207" cy="55635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88604" y="4193995"/>
            <a:ext cx="1366939" cy="118884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7" name="Retângulo 6"/>
          <p:cNvSpPr/>
          <p:nvPr/>
        </p:nvSpPr>
        <p:spPr>
          <a:xfrm>
            <a:off x="5194711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1476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70ACD5BD-077C-4CF4-8D7A-D5D276827D89}" type="slidenum">
              <a:rPr lang="pt-BR" sz="2000" smtClean="0">
                <a:solidFill>
                  <a:schemeClr val="tx1"/>
                </a:solidFill>
              </a:rPr>
              <a:pPr algn="l"/>
              <a:t>28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58" y="668018"/>
            <a:ext cx="8284684" cy="56101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799133" y="3946923"/>
            <a:ext cx="990670" cy="81257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Retângulo 5"/>
          <p:cNvSpPr/>
          <p:nvPr/>
        </p:nvSpPr>
        <p:spPr>
          <a:xfrm>
            <a:off x="589660" y="4836920"/>
            <a:ext cx="1059678" cy="880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8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29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978" y="765694"/>
            <a:ext cx="7866044" cy="5326612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2669056">
            <a:off x="1290649" y="838607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2669056">
            <a:off x="4241333" y="838607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32141" y="756672"/>
            <a:ext cx="8661659" cy="503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Objetivo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Disseminar  um modelo de Gestão para aquicultura – Piscicultura, que auxilia o empresário rural na profissionalização da gestão do seu negócio, tornando mais competitivo  no mercado.  </a:t>
            </a:r>
            <a:endParaRPr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jdaniel.tavares\Documents\Agronegócios\UAC-Agronegócios\Agronegócios 2014\Piscicultura\Software\imgs\Ícones\Espec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1924025" cy="14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daniel.tavares\Documents\Agronegócios\UAC-Agronegócios\Agronegócios 2014\Piscicultura\Software\imgs\Ícones\Nas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807423" cy="1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28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30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9" y="66102"/>
            <a:ext cx="9015207" cy="55635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103344" y="4189295"/>
            <a:ext cx="1333041" cy="116490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5211803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600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31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5" y="789875"/>
            <a:ext cx="8967730" cy="5278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362680" y="5603048"/>
            <a:ext cx="1112703" cy="32402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Seta para baixo 5"/>
          <p:cNvSpPr/>
          <p:nvPr/>
        </p:nvSpPr>
        <p:spPr>
          <a:xfrm rot="2669056">
            <a:off x="816927" y="882675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669056">
            <a:off x="4120152" y="902871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0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32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68" y="1569903"/>
            <a:ext cx="7917064" cy="371819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65675" y="2674834"/>
            <a:ext cx="1034041" cy="213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07222" y="2674834"/>
            <a:ext cx="1093862" cy="213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33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52" y="796359"/>
            <a:ext cx="8945696" cy="526528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5422" y="5581014"/>
            <a:ext cx="1112703" cy="32402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Seta para baixo 5"/>
          <p:cNvSpPr/>
          <p:nvPr/>
        </p:nvSpPr>
        <p:spPr>
          <a:xfrm rot="2669056">
            <a:off x="816927" y="882675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2669056">
            <a:off x="4110971" y="893692"/>
            <a:ext cx="325390" cy="517454"/>
          </a:xfrm>
          <a:prstGeom prst="downArrow">
            <a:avLst/>
          </a:prstGeom>
          <a:solidFill>
            <a:schemeClr val="bg1"/>
          </a:solidFill>
          <a:effectLst>
            <a:glow rad="101600">
              <a:srgbClr val="00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2" y="88136"/>
            <a:ext cx="8989764" cy="554781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9D6D9277-1AE2-46B1-8C6B-25DC3F36153A}" type="slidenum">
              <a:rPr lang="pt-BR" sz="2000" smtClean="0">
                <a:solidFill>
                  <a:schemeClr val="tx1"/>
                </a:solidFill>
              </a:rPr>
              <a:pPr algn="l"/>
              <a:t>34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94034" y="4219460"/>
            <a:ext cx="1322024" cy="113473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Retângulo 5"/>
          <p:cNvSpPr/>
          <p:nvPr/>
        </p:nvSpPr>
        <p:spPr>
          <a:xfrm>
            <a:off x="5211803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13064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9D6D9277-1AE2-46B1-8C6B-25DC3F36153A}" type="slidenum">
              <a:rPr lang="pt-BR" sz="2000" smtClean="0">
                <a:solidFill>
                  <a:schemeClr val="tx1"/>
                </a:solidFill>
              </a:rPr>
              <a:pPr algn="l"/>
              <a:t>35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58" y="668018"/>
            <a:ext cx="8284684" cy="56101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11838" y="4856798"/>
            <a:ext cx="987295" cy="81688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3" name="Retângulo 2"/>
          <p:cNvSpPr/>
          <p:nvPr/>
        </p:nvSpPr>
        <p:spPr>
          <a:xfrm>
            <a:off x="581114" y="4831160"/>
            <a:ext cx="1042587" cy="885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3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80" y="1751683"/>
            <a:ext cx="8954640" cy="335463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9D6D9277-1AE2-46B1-8C6B-25DC3F36153A}" type="slidenum">
              <a:rPr lang="pt-BR" sz="2000" smtClean="0">
                <a:solidFill>
                  <a:schemeClr val="tx1"/>
                </a:solidFill>
              </a:rPr>
              <a:pPr algn="l"/>
              <a:t>36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990" y="3492347"/>
            <a:ext cx="3153188" cy="220337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10" name="Retângulo 9"/>
          <p:cNvSpPr/>
          <p:nvPr/>
        </p:nvSpPr>
        <p:spPr>
          <a:xfrm>
            <a:off x="3516487" y="3492347"/>
            <a:ext cx="3864813" cy="22033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11" name="Retângulo 10"/>
          <p:cNvSpPr/>
          <p:nvPr/>
        </p:nvSpPr>
        <p:spPr>
          <a:xfrm>
            <a:off x="4052369" y="2809301"/>
            <a:ext cx="1037423" cy="19830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12" name="Retângulo 11"/>
          <p:cNvSpPr/>
          <p:nvPr/>
        </p:nvSpPr>
        <p:spPr>
          <a:xfrm>
            <a:off x="5321146" y="2809301"/>
            <a:ext cx="1002535" cy="19830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11566" y="2809301"/>
            <a:ext cx="863125" cy="1983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8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1D7CA2F9-59B9-4D44-999B-4C941CA05F36}" type="slidenum">
              <a:rPr lang="pt-BR" sz="2000" smtClean="0">
                <a:solidFill>
                  <a:schemeClr val="tx1"/>
                </a:solidFill>
              </a:rPr>
              <a:pPr algn="l"/>
              <a:t>37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8" y="783390"/>
            <a:ext cx="8989764" cy="52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30" y="77118"/>
            <a:ext cx="8979501" cy="5541483"/>
          </a:xfrm>
          <a:prstGeom prst="rect">
            <a:avLst/>
          </a:prstGeom>
        </p:spPr>
      </p:pic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4A86DE50-4A4A-4E6D-8B0F-5946A64BE4A6}" type="slidenum">
              <a:rPr lang="pt-BR" sz="2000" smtClean="0">
                <a:solidFill>
                  <a:schemeClr val="tx1"/>
                </a:solidFill>
              </a:rPr>
              <a:pPr algn="l"/>
              <a:t>38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1278" y="4189163"/>
            <a:ext cx="1299863" cy="113198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5211803" y="1610093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3608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46" y="804081"/>
            <a:ext cx="7777908" cy="5266930"/>
          </a:xfrm>
          <a:prstGeom prst="rect">
            <a:avLst/>
          </a:prstGeom>
        </p:spPr>
      </p:pic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4A86DE50-4A4A-4E6D-8B0F-5946A64BE4A6}" type="slidenum">
              <a:rPr lang="pt-BR" sz="2000" smtClean="0">
                <a:solidFill>
                  <a:schemeClr val="tx1"/>
                </a:solidFill>
              </a:rPr>
              <a:pPr algn="l"/>
              <a:t>39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73842" y="3814591"/>
            <a:ext cx="999868" cy="833892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2" name="Retângulo 1"/>
          <p:cNvSpPr/>
          <p:nvPr/>
        </p:nvSpPr>
        <p:spPr>
          <a:xfrm>
            <a:off x="760576" y="4725397"/>
            <a:ext cx="1013266" cy="85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232141" y="1431806"/>
            <a:ext cx="8661659" cy="503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Permite a Gestão de vários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Empreendimentos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ndividualmente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Gestão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Produtiva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das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Espécies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Estruturas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Produção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Lotes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Gestão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Comercial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Financeira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Elaboração do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Inventário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atrimonial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Gestão da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Evolução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conômica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Financeira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 de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Fluxo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Caixa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 da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Movimentações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Lotes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Vendas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Compras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Transferências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Evolução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Mortes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Gestão da Biometria por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Lotes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 do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Arraçoamento 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pt-BR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Lote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899747" y="216008"/>
            <a:ext cx="740124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Principais </a:t>
            </a:r>
            <a:r>
              <a:rPr lang="pt-BR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Funcionalidades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628650"/>
            <a:ext cx="8724900" cy="5600700"/>
          </a:xfrm>
          <a:prstGeom prst="rect">
            <a:avLst/>
          </a:prstGeom>
        </p:spPr>
      </p:pic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4A86DE50-4A4A-4E6D-8B0F-5946A64BE4A6}" type="slidenum">
              <a:rPr lang="pt-BR" sz="2000" smtClean="0">
                <a:solidFill>
                  <a:schemeClr val="tx1"/>
                </a:solidFill>
              </a:rPr>
              <a:pPr algn="l"/>
              <a:t>40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2708" y="2137272"/>
            <a:ext cx="495759" cy="30847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lipse 5"/>
          <p:cNvSpPr/>
          <p:nvPr/>
        </p:nvSpPr>
        <p:spPr>
          <a:xfrm>
            <a:off x="8341987" y="2737518"/>
            <a:ext cx="356712" cy="366097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</p:spTree>
    <p:extLst>
      <p:ext uri="{BB962C8B-B14F-4D97-AF65-F5344CB8AC3E}">
        <p14:creationId xmlns:p14="http://schemas.microsoft.com/office/powerpoint/2010/main" val="15473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1D7CA2F9-59B9-4D44-999B-4C941CA05F36}" type="slidenum">
              <a:rPr lang="pt-BR" sz="2000" smtClean="0">
                <a:solidFill>
                  <a:schemeClr val="tx1"/>
                </a:solidFill>
              </a:rPr>
              <a:pPr algn="l"/>
              <a:t>41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daniel.tavares\Documents\Agronegócios NRC 2016\Piscicultura\Curso Piscicultura Final 28-05-16\fichas\vend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5" y="745485"/>
            <a:ext cx="8297973" cy="56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62A0C00D-CC69-42AF-AB77-D73D6EEE0BFA}" type="slidenum">
              <a:rPr lang="pt-BR" sz="2000" smtClean="0">
                <a:solidFill>
                  <a:schemeClr val="tx1"/>
                </a:solidFill>
              </a:rPr>
              <a:pPr algn="l"/>
              <a:t>42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65" y="84070"/>
            <a:ext cx="8967730" cy="553422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403334" y="2922222"/>
            <a:ext cx="1333041" cy="114300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5" name="Retângulo 4"/>
          <p:cNvSpPr/>
          <p:nvPr/>
        </p:nvSpPr>
        <p:spPr>
          <a:xfrm>
            <a:off x="7611317" y="1584454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Retângulo 5"/>
          <p:cNvSpPr/>
          <p:nvPr/>
        </p:nvSpPr>
        <p:spPr>
          <a:xfrm>
            <a:off x="623841" y="3631962"/>
            <a:ext cx="4332719" cy="769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3" action="ppaction://hlinkfile"/>
              </a:rPr>
              <a:t>Relatório  Desenvolvimento e Desempenho</a:t>
            </a:r>
            <a:endParaRPr lang="pt-BR" sz="1600" b="1" dirty="0" smtClean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31334" y="1809522"/>
            <a:ext cx="1194060" cy="108812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4" name="Retângulo 3"/>
          <p:cNvSpPr/>
          <p:nvPr/>
        </p:nvSpPr>
        <p:spPr>
          <a:xfrm>
            <a:off x="2872011" y="3129851"/>
            <a:ext cx="1287281" cy="115083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20" y="74576"/>
            <a:ext cx="9001475" cy="5555043"/>
          </a:xfrm>
          <a:prstGeom prst="rect">
            <a:avLst/>
          </a:prstGeom>
        </p:spPr>
      </p:pic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1066571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879FBB3A-F318-4200-92B8-EA05D6776279}" type="slidenum">
              <a:rPr lang="pt-BR" sz="2000" smtClean="0">
                <a:solidFill>
                  <a:schemeClr val="tx1"/>
                </a:solidFill>
              </a:rPr>
              <a:pPr algn="l"/>
              <a:t>43</a:t>
            </a:fld>
            <a:r>
              <a:rPr lang="pt-BR" sz="2000" dirty="0" smtClean="0">
                <a:solidFill>
                  <a:schemeClr val="tx1"/>
                </a:solidFill>
              </a:rPr>
              <a:t>E4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52508" y="2908665"/>
            <a:ext cx="1285583" cy="1145542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9" name="Retângulo 8"/>
          <p:cNvSpPr/>
          <p:nvPr/>
        </p:nvSpPr>
        <p:spPr>
          <a:xfrm>
            <a:off x="6430867" y="1610092"/>
            <a:ext cx="1167788" cy="112310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10" name="Retângulo 9"/>
          <p:cNvSpPr/>
          <p:nvPr/>
        </p:nvSpPr>
        <p:spPr>
          <a:xfrm>
            <a:off x="187995" y="3631962"/>
            <a:ext cx="4221635" cy="769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hlinkClick r:id="rId3" action="ppaction://hlinkfile"/>
              </a:rPr>
              <a:t>Relatório  Custo de Produção</a:t>
            </a:r>
            <a:endParaRPr lang="pt-BR" sz="1600" b="1" dirty="0" smtClean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7772400" cy="4724400"/>
          </a:xfrm>
        </p:spPr>
        <p:txBody>
          <a:bodyPr anchor="t"/>
          <a:lstStyle/>
          <a:p>
            <a:pPr algn="ctr"/>
            <a:r>
              <a:rPr lang="pt-BR" altLang="pt-BR" sz="2800" b="1" dirty="0" smtClean="0">
                <a:latin typeface="Comic Sans MS" pitchFamily="66" charset="0"/>
              </a:rPr>
              <a:t>O SUCESSO DE QUALQUER EMPREENDIMENTO EST</a:t>
            </a:r>
            <a:r>
              <a:rPr lang="pt-BR" altLang="pt-BR" sz="2800" b="1" dirty="0" smtClean="0"/>
              <a:t>Á</a:t>
            </a:r>
            <a:r>
              <a:rPr lang="pt-BR" altLang="pt-BR" sz="2800" b="1" dirty="0" smtClean="0">
                <a:latin typeface="Comic Sans MS" pitchFamily="66" charset="0"/>
              </a:rPr>
              <a:t> SUBORDINADO A UMA ADMINISTRA</a:t>
            </a:r>
            <a:r>
              <a:rPr lang="pt-BR" altLang="pt-BR" sz="2800" b="1" dirty="0" smtClean="0"/>
              <a:t>Ç</a:t>
            </a:r>
            <a:r>
              <a:rPr lang="pt-BR" altLang="pt-BR" sz="2800" b="1" dirty="0" smtClean="0">
                <a:latin typeface="Comic Sans MS" pitchFamily="66" charset="0"/>
              </a:rPr>
              <a:t>ÃO EFICIENTE. </a:t>
            </a:r>
            <a:br>
              <a:rPr lang="pt-BR" altLang="pt-BR" sz="2800" b="1" dirty="0" smtClean="0">
                <a:latin typeface="Comic Sans MS" pitchFamily="66" charset="0"/>
              </a:rPr>
            </a:br>
            <a:r>
              <a:rPr lang="pt-BR" altLang="pt-BR" sz="2800" b="1" dirty="0" smtClean="0">
                <a:latin typeface="Comic Sans MS" pitchFamily="66" charset="0"/>
              </a:rPr>
              <a:t/>
            </a:r>
            <a:br>
              <a:rPr lang="pt-BR" altLang="pt-BR" sz="2800" b="1" dirty="0" smtClean="0">
                <a:latin typeface="Comic Sans MS" pitchFamily="66" charset="0"/>
              </a:rPr>
            </a:br>
            <a:r>
              <a:rPr lang="pt-BR" altLang="pt-BR" sz="2800" b="1" dirty="0" smtClean="0">
                <a:latin typeface="Comic Sans MS" pitchFamily="66" charset="0"/>
              </a:rPr>
              <a:t>PARA GARANTIR A SOBREVIVÊNCIA ECONÔMICA E A LUCRATIVIDADE DAS PROPRIEDADES RURAIS, S</a:t>
            </a:r>
            <a:r>
              <a:rPr lang="pt-BR" altLang="pt-BR" sz="2800" b="1" dirty="0" smtClean="0"/>
              <a:t>Ó</a:t>
            </a:r>
            <a:r>
              <a:rPr lang="pt-BR" altLang="pt-BR" sz="2800" b="1" dirty="0" smtClean="0">
                <a:latin typeface="Comic Sans MS" pitchFamily="66" charset="0"/>
              </a:rPr>
              <a:t> EXISTE UMA SA</a:t>
            </a:r>
            <a:r>
              <a:rPr lang="pt-BR" altLang="pt-BR" sz="2800" b="1" dirty="0" smtClean="0"/>
              <a:t>Í</a:t>
            </a:r>
            <a:r>
              <a:rPr lang="pt-BR" altLang="pt-BR" sz="2800" b="1" dirty="0" smtClean="0">
                <a:latin typeface="Comic Sans MS" pitchFamily="66" charset="0"/>
              </a:rPr>
              <a:t>DA TRANSFORM</a:t>
            </a:r>
            <a:r>
              <a:rPr lang="pt-BR" altLang="pt-BR" sz="2800" b="1" dirty="0" smtClean="0"/>
              <a:t>Á</a:t>
            </a:r>
            <a:r>
              <a:rPr lang="pt-BR" altLang="pt-BR" sz="2800" b="1" dirty="0" smtClean="0">
                <a:latin typeface="Comic Sans MS" pitchFamily="66" charset="0"/>
              </a:rPr>
              <a:t>-LAS EM EMPRESAS RURAIS.</a:t>
            </a:r>
            <a:br>
              <a:rPr lang="pt-BR" altLang="pt-BR" sz="2800" b="1" dirty="0" smtClean="0">
                <a:latin typeface="Comic Sans MS" pitchFamily="66" charset="0"/>
              </a:rPr>
            </a:br>
            <a:endParaRPr lang="pt-BR" altLang="pt-BR" sz="28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704377"/>
            <a:ext cx="7772400" cy="4724400"/>
          </a:xfrm>
        </p:spPr>
        <p:txBody>
          <a:bodyPr/>
          <a:lstStyle/>
          <a:p>
            <a:pPr algn="ctr"/>
            <a:r>
              <a:rPr lang="pt-BR" altLang="pt-BR" b="1" dirty="0" smtClean="0">
                <a:latin typeface="Comic Sans MS" pitchFamily="66" charset="0"/>
              </a:rPr>
              <a:t>Obrigado!!</a:t>
            </a:r>
            <a:br>
              <a:rPr lang="pt-BR" altLang="pt-BR" b="1" dirty="0" smtClean="0">
                <a:latin typeface="Comic Sans MS" pitchFamily="66" charset="0"/>
              </a:rPr>
            </a:br>
            <a:r>
              <a:rPr lang="pt-BR" altLang="pt-BR" sz="3200" b="1" dirty="0" smtClean="0">
                <a:latin typeface="Comic Sans MS" pitchFamily="66" charset="0"/>
              </a:rPr>
              <a:t/>
            </a:r>
            <a:br>
              <a:rPr lang="pt-BR" altLang="pt-BR" sz="3200" b="1" dirty="0" smtClean="0">
                <a:latin typeface="Comic Sans MS" pitchFamily="66" charset="0"/>
              </a:rPr>
            </a:br>
            <a:r>
              <a:rPr lang="pt-BR" altLang="pt-BR" sz="3200" b="1" dirty="0" smtClean="0">
                <a:latin typeface="Comic Sans MS" pitchFamily="66" charset="0"/>
              </a:rPr>
              <a:t>José Daniel Tavares </a:t>
            </a:r>
            <a:br>
              <a:rPr lang="pt-BR" altLang="pt-BR" sz="3200" b="1" dirty="0" smtClean="0">
                <a:latin typeface="Comic Sans MS" pitchFamily="66" charset="0"/>
              </a:rPr>
            </a:br>
            <a:r>
              <a:rPr lang="pt-BR" altLang="pt-BR" sz="3200" b="1" dirty="0" smtClean="0">
                <a:latin typeface="Comic Sans MS" pitchFamily="66" charset="0"/>
              </a:rPr>
              <a:t>Fone: 63 8401 5310 / 3602 2600</a:t>
            </a:r>
            <a:br>
              <a:rPr lang="pt-BR" altLang="pt-BR" sz="3200" b="1" dirty="0" smtClean="0">
                <a:latin typeface="Comic Sans MS" pitchFamily="66" charset="0"/>
              </a:rPr>
            </a:br>
            <a:r>
              <a:rPr lang="pt-BR" altLang="pt-BR" sz="3200" b="1" dirty="0" smtClean="0">
                <a:latin typeface="Comic Sans MS" pitchFamily="66" charset="0"/>
              </a:rPr>
              <a:t>jdaniel.tavares@to.sebrae.com.br</a:t>
            </a:r>
          </a:p>
        </p:txBody>
      </p:sp>
    </p:spTree>
    <p:extLst>
      <p:ext uri="{BB962C8B-B14F-4D97-AF65-F5344CB8AC3E}">
        <p14:creationId xmlns:p14="http://schemas.microsoft.com/office/powerpoint/2010/main" val="22380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85720" y="1571612"/>
            <a:ext cx="8639670" cy="5072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Acompanhamento da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Evolução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dos Lotes;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 da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Qualidade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Água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Estruturas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Produção;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Controle da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Movimentação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Estoques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Análise dos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Índices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Produtividade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Análise da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Produtividade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Rentabilidade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Área 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ocupada (lâmina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d’água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Análise dos indicadores econômicos e financeiros;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Sistema de fácil instalação, utilização e funcionamento local (não existe dependência com a Internet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805741" y="250192"/>
            <a:ext cx="740124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Principais </a:t>
            </a:r>
            <a:r>
              <a:rPr lang="pt-BR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Funcionalidades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jdaniel.tavares\Documents\Agronegócios\UAC-Agronegócios\Agronegócios 2014\Piscicultura\Software\imgs\Ícones\Comp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81" y="2638053"/>
            <a:ext cx="1824007" cy="13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daniel.tavares\Documents\Agronegócios\UAC-Agronegócios\Agronegócios 2014\Piscicultura\Software\imgs\Ícones\Lo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540817" cy="11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92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8A1D3724-1E55-40BA-B375-14F0D6F2BE65}" type="slidenum">
              <a:rPr lang="pt-BR" sz="2000" smtClean="0">
                <a:solidFill>
                  <a:schemeClr val="tx1"/>
                </a:solidFill>
              </a:rPr>
              <a:pPr algn="l"/>
              <a:t>6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5" y="101917"/>
            <a:ext cx="8967730" cy="55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7" y="88137"/>
            <a:ext cx="8997354" cy="5552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0164" y="2941505"/>
            <a:ext cx="1322024" cy="112372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B1175815-97AB-4175-ADCD-26D0C61BD479}" type="slidenum">
              <a:rPr lang="pt-BR" sz="2000" smtClean="0">
                <a:solidFill>
                  <a:schemeClr val="tx1"/>
                </a:solidFill>
              </a:rPr>
              <a:pPr algn="l"/>
              <a:t>7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7" y="88137"/>
            <a:ext cx="8997354" cy="5552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14390" y="2930487"/>
            <a:ext cx="1322024" cy="116778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AAF3E335-A5E7-421C-BC3B-800D821BE72E}" type="slidenum">
              <a:rPr lang="pt-BR" sz="2000" smtClean="0">
                <a:solidFill>
                  <a:schemeClr val="tx1"/>
                </a:solidFill>
              </a:rPr>
              <a:pPr algn="l"/>
              <a:t>8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7" y="88137"/>
            <a:ext cx="8997354" cy="5552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46583" y="2941504"/>
            <a:ext cx="1322024" cy="116778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rgbClr val="00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34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89352" y="6302871"/>
            <a:ext cx="912335" cy="365125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S</a:t>
            </a:r>
            <a:fld id="{AAF3E335-A5E7-421C-BC3B-800D821BE72E}" type="slidenum">
              <a:rPr lang="pt-BR" sz="2000" smtClean="0">
                <a:solidFill>
                  <a:schemeClr val="tx1"/>
                </a:solidFill>
              </a:rPr>
              <a:pPr algn="l"/>
              <a:t>9</a:t>
            </a:fld>
            <a:r>
              <a:rPr lang="pt-BR" sz="2000" dirty="0" smtClean="0">
                <a:solidFill>
                  <a:schemeClr val="tx1"/>
                </a:solidFill>
              </a:rPr>
              <a:t>E2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22070</TotalTime>
  <Words>249</Words>
  <Application>Microsoft Office PowerPoint</Application>
  <PresentationFormat>Apresentação na tela (4:3)</PresentationFormat>
  <Paragraphs>70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SOFTWARE DE GESTÃO PARA AQUICULTURA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SUCESSO DE QUALQUER EMPREENDIMENTO ESTÁ SUBORDINADO A UMA ADMINISTRAÇÃO EFICIENTE.   PARA GARANTIR A SOBREVIVÊNCIA ECONÔMICA E A LUCRATIVIDADE DAS PROPRIEDADES RURAIS, SÓ EXISTE UMA SAÍDA TRANSFORMÁ-LAS EM EMPRESAS RURAIS. </vt:lpstr>
      <vt:lpstr>Obrigado!!  José Daniel Tavares  Fone: 63 8401 5310 / 3602 2600 jdaniel.tavares@to.sebrae.com.br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Franzo's</dc:creator>
  <cp:lastModifiedBy>José Daniel Tavares Rodrigues</cp:lastModifiedBy>
  <cp:revision>531</cp:revision>
  <cp:lastPrinted>2016-05-14T12:07:39Z</cp:lastPrinted>
  <dcterms:created xsi:type="dcterms:W3CDTF">2015-05-07T10:24:10Z</dcterms:created>
  <dcterms:modified xsi:type="dcterms:W3CDTF">2016-05-16T18:35:05Z</dcterms:modified>
</cp:coreProperties>
</file>